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94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1" r:id="rId9"/>
    <p:sldId id="279" r:id="rId10"/>
    <p:sldId id="577" r:id="rId11"/>
    <p:sldId id="413" r:id="rId12"/>
    <p:sldId id="544" r:id="rId13"/>
    <p:sldId id="275" r:id="rId14"/>
    <p:sldId id="280" r:id="rId15"/>
    <p:sldId id="277" r:id="rId16"/>
    <p:sldId id="276" r:id="rId17"/>
    <p:sldId id="417" r:id="rId18"/>
    <p:sldId id="287" r:id="rId19"/>
    <p:sldId id="298" r:id="rId20"/>
    <p:sldId id="580" r:id="rId21"/>
    <p:sldId id="581" r:id="rId22"/>
    <p:sldId id="498" r:id="rId23"/>
    <p:sldId id="500" r:id="rId24"/>
    <p:sldId id="501" r:id="rId25"/>
    <p:sldId id="502" r:id="rId26"/>
    <p:sldId id="503" r:id="rId27"/>
    <p:sldId id="504" r:id="rId28"/>
    <p:sldId id="505" r:id="rId29"/>
    <p:sldId id="560" r:id="rId30"/>
    <p:sldId id="300" r:id="rId31"/>
    <p:sldId id="323" r:id="rId32"/>
    <p:sldId id="324" r:id="rId33"/>
    <p:sldId id="326" r:id="rId34"/>
    <p:sldId id="564" r:id="rId35"/>
    <p:sldId id="583" r:id="rId36"/>
    <p:sldId id="565" r:id="rId37"/>
    <p:sldId id="582" r:id="rId38"/>
    <p:sldId id="569" r:id="rId39"/>
    <p:sldId id="474" r:id="rId40"/>
    <p:sldId id="561" r:id="rId41"/>
    <p:sldId id="563" r:id="rId42"/>
    <p:sldId id="568" r:id="rId43"/>
    <p:sldId id="289" r:id="rId44"/>
    <p:sldId id="584" r:id="rId45"/>
    <p:sldId id="332" r:id="rId46"/>
    <p:sldId id="572" r:id="rId47"/>
    <p:sldId id="574" r:id="rId48"/>
    <p:sldId id="457" r:id="rId49"/>
    <p:sldId id="346" r:id="rId50"/>
    <p:sldId id="347" r:id="rId51"/>
    <p:sldId id="603" r:id="rId52"/>
    <p:sldId id="361" r:id="rId53"/>
    <p:sldId id="467" r:id="rId54"/>
    <p:sldId id="575" r:id="rId55"/>
    <p:sldId id="576" r:id="rId56"/>
    <p:sldId id="586" r:id="rId57"/>
    <p:sldId id="291" r:id="rId58"/>
    <p:sldId id="359" r:id="rId59"/>
    <p:sldId id="587" r:id="rId60"/>
    <p:sldId id="358" r:id="rId61"/>
    <p:sldId id="588" r:id="rId62"/>
    <p:sldId id="591" r:id="rId63"/>
    <p:sldId id="531" r:id="rId64"/>
    <p:sldId id="532" r:id="rId65"/>
    <p:sldId id="389" r:id="rId66"/>
    <p:sldId id="534" r:id="rId67"/>
    <p:sldId id="528" r:id="rId68"/>
    <p:sldId id="530" r:id="rId69"/>
    <p:sldId id="458" r:id="rId70"/>
    <p:sldId id="290" r:id="rId71"/>
    <p:sldId id="601" r:id="rId72"/>
    <p:sldId id="598" r:id="rId73"/>
    <p:sldId id="600" r:id="rId74"/>
    <p:sldId id="480" r:id="rId75"/>
    <p:sldId id="479" r:id="rId76"/>
    <p:sldId id="516" r:id="rId77"/>
    <p:sldId id="293" r:id="rId78"/>
    <p:sldId id="604" r:id="rId79"/>
    <p:sldId id="605" r:id="rId80"/>
    <p:sldId id="617" r:id="rId81"/>
    <p:sldId id="606" r:id="rId82"/>
    <p:sldId id="607" r:id="rId83"/>
    <p:sldId id="608" r:id="rId84"/>
    <p:sldId id="609" r:id="rId85"/>
    <p:sldId id="610" r:id="rId86"/>
    <p:sldId id="611" r:id="rId87"/>
    <p:sldId id="612" r:id="rId88"/>
    <p:sldId id="618" r:id="rId89"/>
    <p:sldId id="613" r:id="rId90"/>
    <p:sldId id="614" r:id="rId91"/>
    <p:sldId id="615" r:id="rId92"/>
    <p:sldId id="616" r:id="rId9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>
        <p:guide orient="horz" pos="424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79.emf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Relationship Id="rId4" Type="http://schemas.openxmlformats.org/officeDocument/2006/relationships/image" Target="../media/image9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06/06/2015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53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496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95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51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5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36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06/06/2015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06/06/2015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06/06/2015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06/06/2015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2.vsd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4.vsd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5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png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6.vsd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9.emf"/><Relationship Id="rId4" Type="http://schemas.openxmlformats.org/officeDocument/2006/relationships/package" Target="../embeddings/Dessin_Microsoft_Visio7.vsdx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wmf"/><Relationship Id="rId11" Type="http://schemas.openxmlformats.org/officeDocument/2006/relationships/image" Target="../media/image66.png"/><Relationship Id="rId5" Type="http://schemas.openxmlformats.org/officeDocument/2006/relationships/package" Target="../embeddings/Dessin_Microsoft_Visio8.vsdx"/><Relationship Id="rId10" Type="http://schemas.openxmlformats.org/officeDocument/2006/relationships/image" Target="../media/image64.png"/><Relationship Id="rId4" Type="http://schemas.openxmlformats.org/officeDocument/2006/relationships/image" Target="../media/image11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1.wmf"/><Relationship Id="rId4" Type="http://schemas.openxmlformats.org/officeDocument/2006/relationships/package" Target="../embeddings/Dessin_Microsoft_Visio9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0.emf"/><Relationship Id="rId5" Type="http://schemas.openxmlformats.org/officeDocument/2006/relationships/package" Target="../embeddings/Dessin_Microsoft_Visio11.vsdx"/><Relationship Id="rId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9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png"/><Relationship Id="rId5" Type="http://schemas.openxmlformats.org/officeDocument/2006/relationships/image" Target="../media/image80.emf"/><Relationship Id="rId4" Type="http://schemas.openxmlformats.org/officeDocument/2006/relationships/package" Target="../embeddings/Dessin_Microsoft_Visio13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package" Target="../embeddings/Dessin_Microsoft_Visio19.vsdx"/><Relationship Id="rId3" Type="http://schemas.openxmlformats.org/officeDocument/2006/relationships/package" Target="../embeddings/Dessin_Microsoft_Visio14.vsdx"/><Relationship Id="rId7" Type="http://schemas.openxmlformats.org/officeDocument/2006/relationships/package" Target="../embeddings/Dessin_Microsoft_Visio16.vsdx"/><Relationship Id="rId12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1.emf"/><Relationship Id="rId11" Type="http://schemas.openxmlformats.org/officeDocument/2006/relationships/package" Target="../embeddings/Dessin_Microsoft_Visio18.vsdx"/><Relationship Id="rId5" Type="http://schemas.openxmlformats.org/officeDocument/2006/relationships/package" Target="../embeddings/Dessin_Microsoft_Visio15.vsdx"/><Relationship Id="rId15" Type="http://schemas.openxmlformats.org/officeDocument/2006/relationships/package" Target="../embeddings/Dessin_Microsoft_Visio20.vsdx"/><Relationship Id="rId10" Type="http://schemas.openxmlformats.org/officeDocument/2006/relationships/image" Target="../media/image83.emf"/><Relationship Id="rId4" Type="http://schemas.openxmlformats.org/officeDocument/2006/relationships/image" Target="../media/image79.emf"/><Relationship Id="rId9" Type="http://schemas.openxmlformats.org/officeDocument/2006/relationships/package" Target="../embeddings/Dessin_Microsoft_Visio17.vsdx"/><Relationship Id="rId1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21.vsdx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4.vsdx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8.emf"/><Relationship Id="rId12" Type="http://schemas.openxmlformats.org/officeDocument/2006/relationships/image" Target="../media/image9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Dessin_Microsoft_Visio23.vsdx"/><Relationship Id="rId11" Type="http://schemas.openxmlformats.org/officeDocument/2006/relationships/package" Target="../embeddings/Dessin_Microsoft_Visio25.vsdx"/><Relationship Id="rId5" Type="http://schemas.openxmlformats.org/officeDocument/2006/relationships/image" Target="../media/image87.emf"/><Relationship Id="rId10" Type="http://schemas.openxmlformats.org/officeDocument/2006/relationships/image" Target="../media/image11.png"/><Relationship Id="rId4" Type="http://schemas.openxmlformats.org/officeDocument/2006/relationships/package" Target="../embeddings/Dessin_Microsoft_Visio22.vsdx"/><Relationship Id="rId9" Type="http://schemas.openxmlformats.org/officeDocument/2006/relationships/image" Target="../media/image8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27.vsdx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26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6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7.png"/><Relationship Id="rId5" Type="http://schemas.openxmlformats.org/officeDocument/2006/relationships/image" Target="../media/image9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28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29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30.vsdx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9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5.jpeg"/><Relationship Id="rId5" Type="http://schemas.openxmlformats.org/officeDocument/2006/relationships/image" Target="../media/image114.emf"/><Relationship Id="rId4" Type="http://schemas.openxmlformats.org/officeDocument/2006/relationships/package" Target="../embeddings/Dessin_Microsoft_Visio31.vsdx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notesSlide" Target="../notesSlides/notesSlide59.xml"/><Relationship Id="rId7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0.png"/><Relationship Id="rId11" Type="http://schemas.openxmlformats.org/officeDocument/2006/relationships/image" Target="../media/image118.emf"/><Relationship Id="rId5" Type="http://schemas.openxmlformats.org/officeDocument/2006/relationships/image" Target="../media/image119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1.png"/><Relationship Id="rId9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1.vsdx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2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13380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</a:p>
          <a:p>
            <a:pPr marL="0" indent="0">
              <a:buNone/>
            </a:pPr>
            <a:r>
              <a:rPr lang="fr-FR" sz="4000" b="1" dirty="0" smtClean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33" y="1587062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240358" y="2195300"/>
            <a:ext cx="1347318" cy="31604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08690" y="1587062"/>
            <a:ext cx="3478924" cy="7462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02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8" y="1554284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88" y="4541389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91" y="4572385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168" y="4356339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48127" y="3478284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983332" y="5892582"/>
            <a:ext cx="282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O1. </a:t>
            </a:r>
            <a:r>
              <a:rPr lang="fr-FR" sz="2000" b="1" dirty="0" err="1" smtClean="0"/>
              <a:t>Screen</a:t>
            </a:r>
            <a:r>
              <a:rPr lang="fr-FR" sz="2000" b="1" dirty="0" smtClean="0"/>
              <a:t>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</a:t>
            </a:r>
            <a:r>
              <a:rPr lang="fr-FR" sz="2000" b="1" dirty="0" err="1" smtClean="0"/>
              <a:t>resolution</a:t>
            </a:r>
            <a:endParaRPr lang="fr-FR" sz="20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443601" y="5892582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O2.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b="1" dirty="0" smtClean="0"/>
              <a:t>       performance</a:t>
            </a:r>
            <a:endParaRPr lang="fr-FR" sz="20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787439" y="5892582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O3. </a:t>
            </a:r>
            <a:r>
              <a:rPr lang="fr-FR" sz="2000" b="1" dirty="0" err="1" smtClean="0"/>
              <a:t>Analyst</a:t>
            </a:r>
            <a:endParaRPr lang="fr-FR" sz="2000" b="1" dirty="0" smtClean="0"/>
          </a:p>
          <a:p>
            <a:pPr algn="ctr"/>
            <a:r>
              <a:rPr lang="fr-FR" sz="2000" b="1" dirty="0"/>
              <a:t> </a:t>
            </a:r>
            <a:r>
              <a:rPr lang="fr-FR" sz="2000" b="1" dirty="0" smtClean="0"/>
              <a:t>               </a:t>
            </a:r>
            <a:r>
              <a:rPr lang="fr-FR" sz="2000" b="1" dirty="0" err="1" smtClean="0"/>
              <a:t>capabilities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3.User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6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0000"/>
                </a:solidFill>
              </a:rPr>
              <a:t>Data </a:t>
            </a:r>
            <a:r>
              <a:rPr lang="fr-FR" b="1" dirty="0" err="1" smtClean="0">
                <a:solidFill>
                  <a:srgbClr val="FF0000"/>
                </a:solidFill>
              </a:rPr>
              <a:t>aggregation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FF0000"/>
                </a:solidFill>
              </a:rPr>
              <a:t>Visualization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9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60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63186"/>
              </p:ext>
            </p:extLst>
          </p:nvPr>
        </p:nvGraphicFramePr>
        <p:xfrm>
          <a:off x="951921" y="2024682"/>
          <a:ext cx="4491263" cy="368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2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921" y="2024682"/>
                        <a:ext cx="4491263" cy="368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2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8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143402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28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29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4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057400"/>
            <a:ext cx="8648700" cy="412326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90700"/>
            <a:ext cx="7452271" cy="2707836"/>
          </a:xfrm>
        </p:spPr>
        <p:txBody>
          <a:bodyPr>
            <a:noAutofit/>
          </a:bodyPr>
          <a:lstStyle/>
          <a:p>
            <a:r>
              <a:rPr lang="fr-FR" sz="2400" dirty="0" smtClean="0"/>
              <a:t>New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aggregation</a:t>
            </a:r>
            <a:r>
              <a:rPr lang="fr-FR" sz="2400" b="1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lvl="1"/>
            <a:r>
              <a:rPr lang="fr-FR" sz="1800" dirty="0" smtClean="0"/>
              <a:t>Design of a </a:t>
            </a:r>
            <a:r>
              <a:rPr lang="fr-FR" sz="1800" b="1" dirty="0" smtClean="0"/>
              <a:t>data structure </a:t>
            </a:r>
            <a:r>
              <a:rPr lang="fr-FR" sz="1800" dirty="0" smtClean="0"/>
              <a:t>compatible </a:t>
            </a:r>
            <a:r>
              <a:rPr lang="fr-FR" sz="1800" dirty="0" err="1" smtClean="0"/>
              <a:t>with</a:t>
            </a:r>
            <a:r>
              <a:rPr lang="fr-FR" sz="1800" dirty="0" smtClean="0"/>
              <a:t> the </a:t>
            </a:r>
            <a:r>
              <a:rPr lang="fr-FR" sz="1800" b="1" dirty="0" err="1" smtClean="0"/>
              <a:t>resource</a:t>
            </a:r>
            <a:r>
              <a:rPr lang="fr-FR" sz="1800" b="1" dirty="0" smtClean="0"/>
              <a:t> structure</a:t>
            </a:r>
          </a:p>
          <a:p>
            <a:pPr lvl="1"/>
            <a:r>
              <a:rPr lang="fr-FR" sz="1800" dirty="0" smtClean="0"/>
              <a:t>Design of </a:t>
            </a:r>
            <a:r>
              <a:rPr lang="fr-FR" sz="1800" b="1" dirty="0" smtClean="0"/>
              <a:t>a new </a:t>
            </a:r>
            <a:r>
              <a:rPr lang="fr-FR" sz="1800" dirty="0" err="1" smtClean="0"/>
              <a:t>algorithm</a:t>
            </a:r>
            <a:endParaRPr lang="fr-FR" sz="1800" b="1" dirty="0" smtClean="0"/>
          </a:p>
          <a:p>
            <a:pPr lvl="1"/>
            <a:r>
              <a:rPr lang="fr-FR" sz="1800" dirty="0" smtClean="0"/>
              <a:t>Efficient and </a:t>
            </a:r>
            <a:r>
              <a:rPr lang="fr-FR" sz="1800" dirty="0" err="1" smtClean="0"/>
              <a:t>reusable</a:t>
            </a:r>
            <a:r>
              <a:rPr lang="fr-FR" sz="1800" dirty="0" smtClean="0"/>
              <a:t> </a:t>
            </a:r>
            <a:r>
              <a:rPr lang="fr-FR" sz="1800" b="1" dirty="0" err="1" smtClean="0"/>
              <a:t>implementation</a:t>
            </a:r>
            <a:endParaRPr lang="fr-FR" sz="1800" dirty="0" smtClean="0"/>
          </a:p>
          <a:p>
            <a:r>
              <a:rPr lang="fr-FR" sz="2400" dirty="0" smtClean="0"/>
              <a:t>Design and </a:t>
            </a:r>
            <a:r>
              <a:rPr lang="fr-FR" sz="2400" dirty="0" err="1" smtClean="0"/>
              <a:t>implementation</a:t>
            </a:r>
            <a:r>
              <a:rPr lang="fr-FR" sz="2400" dirty="0" smtClean="0"/>
              <a:t> of an </a:t>
            </a:r>
            <a:r>
              <a:rPr lang="fr-FR" sz="2400" b="1" dirty="0" smtClean="0"/>
              <a:t>effective </a:t>
            </a:r>
            <a:r>
              <a:rPr lang="fr-FR" sz="2400" b="1" dirty="0" err="1" smtClean="0"/>
              <a:t>visualization</a:t>
            </a:r>
            <a:endParaRPr lang="fr-FR" sz="2400" b="1" dirty="0" smtClean="0"/>
          </a:p>
          <a:p>
            <a:pPr lvl="1"/>
            <a:r>
              <a:rPr lang="fr-FR" sz="1800" dirty="0" err="1" smtClean="0"/>
              <a:t>Additional</a:t>
            </a:r>
            <a:r>
              <a:rPr lang="fr-FR" sz="1800" dirty="0" smtClean="0"/>
              <a:t> </a:t>
            </a:r>
            <a:r>
              <a:rPr lang="fr-FR" sz="1800" b="1" dirty="0" smtClean="0"/>
              <a:t>data and </a:t>
            </a:r>
            <a:r>
              <a:rPr lang="fr-FR" sz="1800" b="1" dirty="0" err="1" smtClean="0"/>
              <a:t>visual</a:t>
            </a:r>
            <a:r>
              <a:rPr lang="fr-FR" sz="1800" b="1" dirty="0" smtClean="0"/>
              <a:t> </a:t>
            </a:r>
            <a:r>
              <a:rPr lang="fr-FR" sz="1800" dirty="0" err="1" smtClean="0"/>
              <a:t>aggregations</a:t>
            </a:r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15007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5234152"/>
            <a:ext cx="7452271" cy="162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prstClr val="black"/>
                </a:solidFill>
              </a:rPr>
              <a:t>Dosimont</a:t>
            </a:r>
            <a:r>
              <a:rPr lang="en-US" sz="1600" b="1" dirty="0">
                <a:solidFill>
                  <a:prstClr val="black"/>
                </a:solidFill>
              </a:rPr>
              <a:t>, </a:t>
            </a:r>
            <a:r>
              <a:rPr lang="en-US" sz="1600" b="1" dirty="0" err="1" smtClean="0">
                <a:solidFill>
                  <a:prstClr val="black"/>
                </a:solidFill>
              </a:rPr>
              <a:t>Lamarche</a:t>
            </a:r>
            <a:r>
              <a:rPr lang="en-US" sz="1600" b="1" dirty="0" smtClean="0">
                <a:solidFill>
                  <a:prstClr val="black"/>
                </a:solidFill>
              </a:rPr>
              <a:t>-Perrin et al. – </a:t>
            </a:r>
            <a:r>
              <a:rPr lang="en-US" sz="1600" dirty="0" smtClean="0"/>
              <a:t>A </a:t>
            </a:r>
            <a:r>
              <a:rPr lang="en-US" sz="1600" dirty="0"/>
              <a:t>Spatiotemporal Data Aggregation Technique for Performance Analysis of Large-scale Execution </a:t>
            </a:r>
            <a:r>
              <a:rPr lang="en-US" sz="1600" dirty="0" smtClean="0"/>
              <a:t>Traces, CLUSTER 2014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697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450427" y="4845267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2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4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2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6206365" y="3021503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2039525" y="1354640"/>
            <a:ext cx="2869682" cy="1673905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4" y="2330069"/>
            <a:ext cx="3992691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60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4" y="2330069"/>
                          <a:ext cx="3992691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>
            <a:off x="3836490" y="1204003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58968"/>
              </p:ext>
            </p:extLst>
          </p:nvPr>
        </p:nvGraphicFramePr>
        <p:xfrm>
          <a:off x="5393678" y="4061562"/>
          <a:ext cx="964376" cy="167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1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3678" y="4061562"/>
                        <a:ext cx="964376" cy="167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7357"/>
              </p:ext>
            </p:extLst>
          </p:nvPr>
        </p:nvGraphicFramePr>
        <p:xfrm>
          <a:off x="7594984" y="1890481"/>
          <a:ext cx="974725" cy="10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2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4984" y="1890481"/>
                        <a:ext cx="974725" cy="10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48539"/>
              </p:ext>
            </p:extLst>
          </p:nvPr>
        </p:nvGraphicFramePr>
        <p:xfrm>
          <a:off x="7303029" y="5854359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3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3029" y="5854359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229813" y="3027232"/>
            <a:ext cx="1417454" cy="782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6457950" y="2676833"/>
            <a:ext cx="1026583" cy="1781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198533" y="5096933"/>
            <a:ext cx="1259417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8027333" y="1773798"/>
            <a:ext cx="0" cy="1253434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57950" y="5501523"/>
            <a:ext cx="781050" cy="695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604037" y="300146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194814" y="300146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2879184" y="3083144"/>
            <a:ext cx="469683" cy="6675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88196"/>
              </p:ext>
            </p:extLst>
          </p:nvPr>
        </p:nvGraphicFramePr>
        <p:xfrm>
          <a:off x="1993055" y="4061562"/>
          <a:ext cx="1372975" cy="167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4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93055" y="4061562"/>
                        <a:ext cx="1372975" cy="167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2819686" y="3931406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2084714" y="579543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996540" y="579543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6029"/>
              </p:ext>
            </p:extLst>
          </p:nvPr>
        </p:nvGraphicFramePr>
        <p:xfrm>
          <a:off x="7239000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5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9000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518177"/>
              </p:ext>
            </p:extLst>
          </p:nvPr>
        </p:nvGraphicFramePr>
        <p:xfrm>
          <a:off x="8205762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6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5762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159408" y="195111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179059" y="49313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5933005" y="20886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3825406" y="493134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70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7078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4994563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7179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20427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85724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7038487" y="312217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394815" y="3636842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27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28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29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30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4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5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5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  <p:sp>
        <p:nvSpPr>
          <p:cNvPr id="23" name="Ellipse 22"/>
          <p:cNvSpPr/>
          <p:nvPr/>
        </p:nvSpPr>
        <p:spPr>
          <a:xfrm>
            <a:off x="4201454" y="2002116"/>
            <a:ext cx="1221127" cy="3578877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1294"/>
              </p:ext>
            </p:extLst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0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9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88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7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2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2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</a:t>
            </a:r>
            <a:r>
              <a:rPr lang="fr-FR" sz="2000" dirty="0" err="1" smtClean="0"/>
              <a:t>significant</a:t>
            </a:r>
            <a:r>
              <a:rPr lang="fr-FR" sz="2000" dirty="0" smtClean="0"/>
              <a:t>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85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76" y="2005010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870149" y="2759470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Microscopic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Representation</a:t>
            </a:r>
            <a:endParaRPr lang="fr-FR" sz="14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07" y="2075099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44" y="2620951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22" y="262095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31090" y="149355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Measures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710203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Best </a:t>
            </a:r>
            <a:r>
              <a:rPr lang="fr-FR" sz="1400" b="1" dirty="0" err="1" smtClean="0"/>
              <a:t>Cut</a:t>
            </a:r>
            <a:endParaRPr lang="fr-FR" sz="1400" b="1" dirty="0" smtClean="0"/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6245881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Partition</a:t>
            </a:r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17" y="1828700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4438196" y="2674481"/>
            <a:ext cx="481324" cy="2704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4454870" y="2069857"/>
            <a:ext cx="473167" cy="21784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857395" y="2940218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843816" y="17187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r>
              <a:rPr lang="fr-FR" sz="1400" b="1" dirty="0" smtClean="0"/>
              <a:t> </a:t>
            </a:r>
          </a:p>
          <a:p>
            <a:pPr algn="ctr"/>
            <a:r>
              <a:rPr lang="fr-FR" sz="1400" b="1" dirty="0" err="1" smtClean="0"/>
              <a:t>Curves</a:t>
            </a:r>
            <a:endParaRPr lang="fr-FR" sz="14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71646" y="5690521"/>
            <a:ext cx="43168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Internship</a:t>
            </a:r>
            <a:r>
              <a:rPr lang="fr-FR" b="1" dirty="0"/>
              <a:t> </a:t>
            </a:r>
            <a:r>
              <a:rPr lang="fr-FR" b="1" dirty="0" smtClean="0"/>
              <a:t>: </a:t>
            </a:r>
            <a:endParaRPr lang="fr-FR" b="1" dirty="0" smtClean="0"/>
          </a:p>
          <a:p>
            <a:r>
              <a:rPr lang="fr-FR" b="1" dirty="0" smtClean="0"/>
              <a:t>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54000" y="1282613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C++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>
            <a:stCxn id="18" idx="2"/>
          </p:cNvCxnSpPr>
          <p:nvPr/>
        </p:nvCxnSpPr>
        <p:spPr>
          <a:xfrm>
            <a:off x="4073215" y="2775966"/>
            <a:ext cx="185518" cy="1125422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71646" y="4219806"/>
            <a:ext cx="319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b="1" dirty="0" smtClean="0"/>
              <a:t>: </a:t>
            </a:r>
            <a:r>
              <a:rPr lang="fr-FR" b="1" dirty="0" err="1" smtClean="0"/>
              <a:t>Parallelization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OpenMP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817777"/>
              </p:ext>
            </p:extLst>
          </p:nvPr>
        </p:nvGraphicFramePr>
        <p:xfrm>
          <a:off x="3664069" y="4382447"/>
          <a:ext cx="4876554" cy="195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6" name="Acrobat Document" r:id="rId10" imgW="6857824" imgH="2743083" progId="AcroExch.Document.11">
                  <p:embed/>
                </p:oleObj>
              </mc:Choice>
              <mc:Fallback>
                <p:oleObj name="Acrobat Document" r:id="rId10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64069" y="4382447"/>
                        <a:ext cx="4876554" cy="1950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338667" y="3901388"/>
            <a:ext cx="8161865" cy="282008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3112594" y="2425532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white"/>
                </a:solidFill>
              </a:rPr>
              <a:pPr/>
              <a:t>78</a:t>
            </a:fld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3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91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Visual </a:t>
            </a:r>
            <a:r>
              <a:rPr lang="fr-FR" dirty="0" err="1"/>
              <a:t>a</a:t>
            </a:r>
            <a:r>
              <a:rPr lang="fr-FR" dirty="0" err="1" smtClean="0"/>
              <a:t>nalysis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8534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1587062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p=1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5630333" y="4555067"/>
            <a:ext cx="1761067" cy="1964266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4766733" y="6488668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Information gain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7416050" y="4893734"/>
            <a:ext cx="584950" cy="16451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718362" y="64886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6"/>
                </a:solidFill>
              </a:rPr>
              <a:t>Complexity</a:t>
            </a:r>
            <a:r>
              <a:rPr lang="fr-FR" b="1" dirty="0" smtClean="0">
                <a:solidFill>
                  <a:schemeClr val="accent6"/>
                </a:solidFill>
              </a:rPr>
              <a:t> gain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630333" y="1140617"/>
            <a:ext cx="736600" cy="186505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051488" y="749601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Statistics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319796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p=0.96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p=0.88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3" y="1272934"/>
            <a:ext cx="8348133" cy="5083417"/>
          </a:xfrm>
        </p:spPr>
      </p:pic>
    </p:spTree>
    <p:extLst>
      <p:ext uri="{BB962C8B-B14F-4D97-AF65-F5344CB8AC3E}">
        <p14:creationId xmlns:p14="http://schemas.microsoft.com/office/powerpoint/2010/main" val="30283891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p=0.47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18409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16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p=0.24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1" y="1243810"/>
            <a:ext cx="8290377" cy="50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62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p=0.09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2" y="1235344"/>
            <a:ext cx="8275916" cy="50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766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 p=0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" y="1241183"/>
            <a:ext cx="8280232" cy="50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519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9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Selection</a:t>
            </a:r>
            <a:r>
              <a:rPr lang="fr-FR" dirty="0" smtClean="0"/>
              <a:t> p=0.25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7" y="1289502"/>
            <a:ext cx="8320925" cy="5066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65333" y="2074333"/>
            <a:ext cx="2473479" cy="313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917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7" y="1260930"/>
            <a:ext cx="8367846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9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Zoom p=0.79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" y="1260930"/>
            <a:ext cx="8367847" cy="5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2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6597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11" y="1308103"/>
            <a:ext cx="8290378" cy="50482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4842933" y="2895600"/>
            <a:ext cx="516467" cy="61806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59401" y="2709333"/>
            <a:ext cx="931332" cy="364067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4707467" y="4351867"/>
            <a:ext cx="584200" cy="465666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5"/>
          </p:cNvCxnSpPr>
          <p:nvPr/>
        </p:nvCxnSpPr>
        <p:spPr>
          <a:xfrm flipH="1" flipV="1">
            <a:off x="5206113" y="4749338"/>
            <a:ext cx="1084622" cy="795272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290733" y="535784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Writing</a:t>
            </a:r>
            <a:r>
              <a:rPr lang="fr-FR" b="1" dirty="0" smtClean="0">
                <a:solidFill>
                  <a:srgbClr val="FF0000"/>
                </a:solidFill>
              </a:rPr>
              <a:t> on USB </a:t>
            </a:r>
            <a:r>
              <a:rPr lang="fr-FR" b="1" dirty="0" err="1" smtClean="0">
                <a:solidFill>
                  <a:srgbClr val="FF0000"/>
                </a:solidFill>
              </a:rPr>
              <a:t>disk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290733" y="2481630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sys_write</a:t>
            </a:r>
            <a:r>
              <a:rPr lang="fr-FR" b="1" dirty="0" smtClean="0">
                <a:solidFill>
                  <a:srgbClr val="FF0000"/>
                </a:solidFill>
              </a:rPr>
              <a:t>() </a:t>
            </a:r>
            <a:r>
              <a:rPr lang="fr-FR" b="1" dirty="0" err="1" smtClean="0">
                <a:solidFill>
                  <a:srgbClr val="FF0000"/>
                </a:solidFill>
              </a:rPr>
              <a:t>blocked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2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9223</TotalTime>
  <Words>3153</Words>
  <Application>Microsoft Office PowerPoint</Application>
  <PresentationFormat>Affichage à l'écran (4:3)</PresentationFormat>
  <Paragraphs>1103</Paragraphs>
  <Slides>92</Slides>
  <Notes>59</Notes>
  <HiddenSlides>0</HiddenSlides>
  <MMClips>1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92</vt:i4>
      </vt:variant>
    </vt:vector>
  </HeadingPairs>
  <TitlesOfParts>
    <vt:vector size="101" baseType="lpstr">
      <vt:lpstr>Aller</vt:lpstr>
      <vt:lpstr>Arial</vt:lpstr>
      <vt:lpstr>Calibri</vt:lpstr>
      <vt:lpstr>Cambria Math</vt:lpstr>
      <vt:lpstr>Star Jedi Logo MonoLine</vt:lpstr>
      <vt:lpstr>Office Theme</vt:lpstr>
      <vt:lpstr>Visio</vt:lpstr>
      <vt:lpstr>Acrobat Document</vt:lpstr>
      <vt:lpstr>Adobe 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Visual analysis top down approach</vt:lpstr>
      <vt:lpstr>Space time diagram</vt:lpstr>
      <vt:lpstr>Space time diagram</vt:lpstr>
      <vt:lpstr>Examples of tools using Gantt chart</vt:lpstr>
      <vt:lpstr>These overviews are not satisfying</vt:lpstr>
      <vt:lpstr>O1.Visualization support</vt:lpstr>
      <vt:lpstr>O1.Visualization support</vt:lpstr>
      <vt:lpstr>O2.Interactivity performance</vt:lpstr>
      <vt:lpstr>O3.User</vt:lpstr>
      <vt:lpstr>Outline</vt:lpstr>
      <vt:lpstr>Temporal Overview</vt:lpstr>
      <vt:lpstr>Interest of Temporal Analysis</vt:lpstr>
      <vt:lpstr>Interest of Temporal Analysis</vt:lpstr>
      <vt:lpstr>Interest of Temporal Analysis</vt:lpstr>
      <vt:lpstr>Aggregation method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My contributions</vt:lpstr>
      <vt:lpstr>Fill the microscopic model</vt:lpstr>
      <vt:lpstr>Visualize the trace abstraction</vt:lpstr>
      <vt:lpstr>Stacked bar chart visual aggregation</vt:lpstr>
      <vt:lpstr>Example of analyses</vt:lpstr>
      <vt:lpstr>TS Record Analysis Demonstration</vt:lpstr>
      <vt:lpstr>Compliance with the top down approach</vt:lpstr>
      <vt:lpstr>Particularities of parallel applications</vt:lpstr>
      <vt:lpstr>Structure of the resources</vt:lpstr>
      <vt:lpstr>Analysis of parallel applications</vt:lpstr>
      <vt:lpstr>LU class C (700 processes) on G5K</vt:lpstr>
      <vt:lpstr>Influence of the hierarchy</vt:lpstr>
      <vt:lpstr>Influence of the hierarchy</vt:lpstr>
      <vt:lpstr>Influence of the hierarchy</vt:lpstr>
      <vt:lpstr>Spatiotemporal Overview</vt:lpstr>
      <vt:lpstr>My contributions</vt:lpstr>
      <vt:lpstr>Aggregate the microscopic model</vt:lpstr>
      <vt:lpstr>Forbidden Aggregates</vt:lpstr>
      <vt:lpstr>Sequence of temporal and spatial cuts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Framesoc</vt:lpstr>
      <vt:lpstr>My contributions</vt:lpstr>
      <vt:lpstr>Ocelotl</vt:lpstr>
      <vt:lpstr>Ocelotl</vt:lpstr>
      <vt:lpstr>Ocelotl</vt:lpstr>
      <vt:lpstr>Constrained zoom</vt:lpstr>
      <vt:lpstr>Constrained zoom</vt:lpstr>
      <vt:lpstr>Content of visual aggregates</vt:lpstr>
      <vt:lpstr>Analysis Pipeline </vt:lpstr>
      <vt:lpstr>Avoid useless recomputation during interaction</vt:lpstr>
      <vt:lpstr>Improving trace reading </vt:lpstr>
      <vt:lpstr>Microscopic Model Cache</vt:lpstr>
      <vt:lpstr>Conclusion</vt:lpstr>
      <vt:lpstr>Summary of my contributions</vt:lpstr>
      <vt:lpstr>Fulfilling Top Down Approach</vt:lpstr>
      <vt:lpstr>In practice…</vt:lpstr>
      <vt:lpstr>Perspectives: Memory Analysis</vt:lpstr>
      <vt:lpstr>Perspectives: Algorithm Parallelization</vt:lpstr>
      <vt:lpstr>Thank you for your attention!</vt:lpstr>
      <vt:lpstr>Backup</vt:lpstr>
      <vt:lpstr>TS Record Analysis Demonstration</vt:lpstr>
      <vt:lpstr>Overview p=1</vt:lpstr>
      <vt:lpstr>Overview p=1</vt:lpstr>
      <vt:lpstr>Overview p=0.96</vt:lpstr>
      <vt:lpstr>Overview p=0.88</vt:lpstr>
      <vt:lpstr>Overview p=0.47</vt:lpstr>
      <vt:lpstr>Overview p=0.24</vt:lpstr>
      <vt:lpstr>Overview p=0.09</vt:lpstr>
      <vt:lpstr>Overview p=0</vt:lpstr>
      <vt:lpstr>Selection p=0.25</vt:lpstr>
      <vt:lpstr>Selection p=0.25</vt:lpstr>
      <vt:lpstr>Zoom p=1</vt:lpstr>
      <vt:lpstr>Zoom p=0.79</vt:lpstr>
      <vt:lpstr>Space-time diagram</vt:lpstr>
      <vt:lpstr>Space-time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812</cp:revision>
  <dcterms:created xsi:type="dcterms:W3CDTF">2015-05-04T13:17:04Z</dcterms:created>
  <dcterms:modified xsi:type="dcterms:W3CDTF">2015-06-05T23:59:32Z</dcterms:modified>
</cp:coreProperties>
</file>